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</p:sldIdLst>
  <p:sldSz cx="18288000" cy="10287000"/>
  <p:notesSz cx="6858000" cy="9144000"/>
  <p:embeddedFontLst>
    <p:embeddedFont>
      <p:font typeface="Montserrat" panose="00000500000000000000" pitchFamily="2" charset="-93"/>
      <p:regular r:id="rId13"/>
      <p:bold r:id="rId14"/>
      <p:italic r:id="rId15"/>
      <p:boldItalic r:id="rId16"/>
    </p:embeddedFont>
    <p:embeddedFont>
      <p:font typeface="Montserrat Bold" panose="00000800000000000000" charset="-93"/>
      <p:regular r:id="rId17"/>
    </p:embeddedFont>
    <p:embeddedFont>
      <p:font typeface="Montserrat Bold Italics" panose="020B0604020202020204" charset="-93"/>
      <p:regular r:id="rId18"/>
    </p:embeddedFont>
    <p:embeddedFont>
      <p:font typeface="Montserrat Italics" panose="020B0604020202020204" charset="-93"/>
      <p:regular r:id="rId19"/>
    </p:embeddedFont>
    <p:embeddedFont>
      <p:font typeface="Montserrat Ultra-Bold" panose="020B0604020202020204" charset="-93"/>
      <p:regular r:id="rId20"/>
    </p:embeddedFont>
    <p:embeddedFont>
      <p:font typeface="Montserrat Ultra-Bold Italics" panose="020B0604020202020204" charset="-93"/>
      <p:regular r:id="rId21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8BA9CC-0456-8E0B-B538-E744DF99E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6862A1D-6121-D853-005E-FAB3DD92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7E25A14-DB63-E7EA-766E-9F19898E3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A607499-513C-0D03-EB0B-4B12E947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52D4BF5-F781-C470-5EDF-BAA71996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2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28FC920-37C9-729D-9852-62BC9495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47A31BE-8E80-2F67-4C67-731564DC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51553C-6A3A-088E-1056-F4D72066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35085F9-CC6C-FA60-2857-F6BC44CE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2301ABD-573E-34B1-9138-2996A911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29B5DF01-B724-E205-869A-1B906C0DF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3314926-3807-BCE9-CFA1-27F230CBE1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8D6BB0B-FA31-1597-1110-D2164001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B2B69D9-983A-6E3B-084A-3A379D78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39B67BD-1E1D-6E7F-F1E6-FCCE511B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319B184-4140-5ACE-1770-C0F90084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C0112C3-D18B-44B5-9C7E-ECF0F2B5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446CC29-2ADE-C56F-264B-1654A90C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43BF3D5-D303-F895-3CA0-1E4B9564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B96C9A-4A83-B2E8-D55C-98B287774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4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D9F9A6-9EC2-6AAA-7ACF-EEA8F556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1B611F9-A4D7-0D29-BB2F-A4CC9B073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0116E24-F72F-CAF2-6C42-D9F8D704D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DF7F523-EFF2-3AC5-1C92-C6A19F584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6D6634B-825C-0397-BD72-F21CC436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9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FCFAA99-FCB4-3B9E-34F3-0BA5FC33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08E1B308-1C48-8BAB-7E48-35F790293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99B46E43-E534-DE7B-6342-9EFBF3162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3FA8AD6A-821C-707F-0AD1-9918F5A9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347402E-4100-F40E-7D0F-F033B481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B6275D-6488-EDAC-8A93-276E9676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4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C78CA9-68C4-4C00-C189-92B99A5C8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2E23CEE-24BD-9627-15BE-B1E98E044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D2BB2775-5EC4-DFB9-600E-ECC481D80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6A4822A-DB5F-C29D-A76B-F0D3C1D58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1BEF839B-B213-3F39-D03F-9B9B957D5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E06A2DCF-C1EA-EC28-F5D5-FE1F2553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68C4A03-E0C6-4212-2ED3-14D05F5C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7BC19FF-F837-C6E1-0F0A-C782F19B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6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5BEA45-40C3-5BC8-CFF3-5F1A1003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CE6D5699-A7E7-7B6A-3C0C-CC5D7A12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A48A6249-793B-CD3A-6004-990F9DDD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E3798DD-1079-21B9-D075-0FD58AAD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8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57EC45E-6514-AB7B-A25D-AC6F9901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142896BE-8323-0768-472A-67862C56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1F3D264-D062-A102-0BE4-76FF2453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5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BBFDD90-3F92-4E53-1777-E2E3BB725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872C6B3-6D4D-0F9A-74F0-D2968EEEE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0FAF2263-D589-591D-85C8-F7526F3DE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8F53D72-790D-7C0D-3631-8EF8B26D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F4C3935-90A7-99E7-7232-012E6F05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6410B764-D1AD-5043-0938-3E78731F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4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A39C0C9-2057-C00E-87C6-EB9BBEF4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17729FE9-E85D-D206-E955-A6F128683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172053F4-0E7A-C63B-482E-5F1F8A03A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C6706FC-49EB-E115-C257-5428B793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096143A-7CBA-4B0E-7A09-35D8E922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4B7AEC8C-D82C-07A8-9499-B4F74A6B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6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3CEFE174-7621-BD50-59C1-A270B9BC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EE75029-2C6F-4D0C-2F72-10E9BDC70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B1DD720-CCFF-3F50-30D8-4C641F7A2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B156DBD-A433-9BBC-3573-F468CAE47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76FDE38-D212-A867-8DFF-C95DB5A54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9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" name="AutoShape 3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TextBox 4"/>
          <p:cNvSpPr txBox="1"/>
          <p:nvPr/>
        </p:nvSpPr>
        <p:spPr>
          <a:xfrm>
            <a:off x="628699" y="5980873"/>
            <a:ext cx="16952382" cy="243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5"/>
              </a:lnSpc>
            </a:pPr>
            <a:r>
              <a:rPr lang="en-US" sz="10387" spc="-612">
                <a:solidFill>
                  <a:srgbClr val="FFFFFF"/>
                </a:solidFill>
                <a:latin typeface="Montserrat Ultra-Bold Italics"/>
              </a:rPr>
              <a:t>BLOOD DONOR MANAGEMENT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34514" y="653183"/>
            <a:ext cx="4024786" cy="37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VANDVY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5846" y="3466524"/>
            <a:ext cx="11995381" cy="3658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2"/>
              </a:lnSpc>
            </a:pPr>
            <a:r>
              <a:rPr lang="en-US" sz="14359" spc="-847">
                <a:solidFill>
                  <a:srgbClr val="263F6B"/>
                </a:solidFill>
                <a:latin typeface="Montserrat Ultra-Bold Italics"/>
              </a:rPr>
              <a:t>DEMO AND Q&amp;A 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4" name="Freeform 4"/>
          <p:cNvSpPr/>
          <p:nvPr/>
        </p:nvSpPr>
        <p:spPr>
          <a:xfrm>
            <a:off x="1028700" y="1835789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8156196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AutoShape 7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Freeform 9"/>
          <p:cNvSpPr/>
          <p:nvPr/>
        </p:nvSpPr>
        <p:spPr>
          <a:xfrm>
            <a:off x="11303495" y="5431350"/>
            <a:ext cx="631624" cy="631624"/>
          </a:xfrm>
          <a:custGeom>
            <a:avLst/>
            <a:gdLst/>
            <a:ahLst/>
            <a:cxnLst/>
            <a:rect l="l" t="t" r="r" b="b"/>
            <a:pathLst>
              <a:path w="631624" h="631624">
                <a:moveTo>
                  <a:pt x="0" y="0"/>
                </a:moveTo>
                <a:lnTo>
                  <a:pt x="631624" y="0"/>
                </a:lnTo>
                <a:lnTo>
                  <a:pt x="631624" y="631624"/>
                </a:lnTo>
                <a:lnTo>
                  <a:pt x="0" y="631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07387" y="4330067"/>
            <a:ext cx="662375" cy="626773"/>
          </a:xfrm>
          <a:custGeom>
            <a:avLst/>
            <a:gdLst/>
            <a:ahLst/>
            <a:cxnLst/>
            <a:rect l="l" t="t" r="r" b="b"/>
            <a:pathLst>
              <a:path w="662375" h="626773">
                <a:moveTo>
                  <a:pt x="0" y="0"/>
                </a:moveTo>
                <a:lnTo>
                  <a:pt x="662375" y="0"/>
                </a:lnTo>
                <a:lnTo>
                  <a:pt x="662375" y="626773"/>
                </a:lnTo>
                <a:lnTo>
                  <a:pt x="0" y="626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926758"/>
            <a:ext cx="7727311" cy="391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918282"/>
            <a:ext cx="5015153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Montserrat Italics"/>
              </a:rPr>
              <a:t>We look forward to working with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19617" y="5313774"/>
            <a:ext cx="2815795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0862435347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19617" y="6333969"/>
            <a:ext cx="493968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www.csd203.com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49683" y="4210066"/>
            <a:ext cx="4939683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Quy Nhon - Binh Dinh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9639230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20015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4401" y="4031474"/>
            <a:ext cx="8839412" cy="46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184" lvl="1" indent="-301092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Division of tasks </a:t>
            </a:r>
          </a:p>
          <a:p>
            <a:pPr marL="602184" lvl="1" indent="-301092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Project goals and significance</a:t>
            </a:r>
          </a:p>
          <a:p>
            <a:pPr marL="602184" lvl="1" indent="-301092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Research and Project requirements</a:t>
            </a:r>
          </a:p>
          <a:p>
            <a:pPr marL="602184" lvl="1" indent="-301092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Program functions</a:t>
            </a:r>
          </a:p>
          <a:p>
            <a:pPr marL="602184" lvl="1" indent="-301092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Demo</a:t>
            </a:r>
          </a:p>
          <a:p>
            <a:pPr marL="602184" lvl="1" indent="-301092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Q&amp;A and Feedback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956703" y="5048250"/>
            <a:ext cx="16230600" cy="47625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566206" y="4792559"/>
            <a:ext cx="511382" cy="51138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533741" y="1510881"/>
            <a:ext cx="4137720" cy="1810294"/>
            <a:chOff x="0" y="0"/>
            <a:chExt cx="1509452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9452" cy="660400"/>
            </a:xfrm>
            <a:custGeom>
              <a:avLst/>
              <a:gdLst/>
              <a:ahLst/>
              <a:cxnLst/>
              <a:rect l="l" t="t" r="r" b="b"/>
              <a:pathLst>
                <a:path w="1509452" h="660400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343136" y="1510881"/>
            <a:ext cx="4113110" cy="1810294"/>
            <a:chOff x="0" y="0"/>
            <a:chExt cx="1500474" cy="660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0474" cy="660400"/>
            </a:xfrm>
            <a:custGeom>
              <a:avLst/>
              <a:gdLst/>
              <a:ahLst/>
              <a:cxnLst/>
              <a:rect l="l" t="t" r="r" b="b"/>
              <a:pathLst>
                <a:path w="1500474" h="660400">
                  <a:moveTo>
                    <a:pt x="137601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535940"/>
                  </a:lnTo>
                  <a:cubicBezTo>
                    <a:pt x="1500474" y="604520"/>
                    <a:pt x="1444594" y="660400"/>
                    <a:pt x="1376014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733498" y="4792559"/>
            <a:ext cx="511382" cy="51138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100793" y="4792559"/>
            <a:ext cx="511382" cy="511382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850615" y="4792559"/>
            <a:ext cx="511382" cy="51138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5222025" y="4792559"/>
            <a:ext cx="511382" cy="51138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16200273" y="8364515"/>
            <a:ext cx="1059027" cy="1078638"/>
          </a:xfrm>
          <a:custGeom>
            <a:avLst/>
            <a:gdLst/>
            <a:ahLst/>
            <a:cxnLst/>
            <a:rect l="l" t="t" r="r" b="b"/>
            <a:pathLst>
              <a:path w="1059027" h="1078638">
                <a:moveTo>
                  <a:pt x="0" y="0"/>
                </a:moveTo>
                <a:lnTo>
                  <a:pt x="1059027" y="0"/>
                </a:lnTo>
                <a:lnTo>
                  <a:pt x="1059027" y="1078638"/>
                </a:lnTo>
                <a:lnTo>
                  <a:pt x="0" y="1078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911084" y="554208"/>
            <a:ext cx="14018125" cy="64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GROUP MEMBERS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89833" y="1896197"/>
            <a:ext cx="3930214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Trần Xuân Bảo Việt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67748" y="1896197"/>
            <a:ext cx="418849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Nguyễn Quốc Nhựt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151571" y="1508782"/>
            <a:ext cx="4137720" cy="1810294"/>
            <a:chOff x="0" y="0"/>
            <a:chExt cx="1509452" cy="660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09452" cy="660400"/>
            </a:xfrm>
            <a:custGeom>
              <a:avLst/>
              <a:gdLst/>
              <a:ahLst/>
              <a:cxnLst/>
              <a:rect l="l" t="t" r="r" b="b"/>
              <a:pathLst>
                <a:path w="1509452" h="660400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100793" y="1896197"/>
            <a:ext cx="418849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Cao Ngọc Ý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481391" y="5929081"/>
            <a:ext cx="4137720" cy="1810294"/>
            <a:chOff x="0" y="0"/>
            <a:chExt cx="1509452" cy="660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09452" cy="660400"/>
            </a:xfrm>
            <a:custGeom>
              <a:avLst/>
              <a:gdLst/>
              <a:ahLst/>
              <a:cxnLst/>
              <a:rect l="l" t="t" r="r" b="b"/>
              <a:pathLst>
                <a:path w="1509452" h="660400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343136" y="5929081"/>
            <a:ext cx="4137720" cy="1810294"/>
            <a:chOff x="0" y="0"/>
            <a:chExt cx="1509452" cy="660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09452" cy="660400"/>
            </a:xfrm>
            <a:custGeom>
              <a:avLst/>
              <a:gdLst/>
              <a:ahLst/>
              <a:cxnLst/>
              <a:rect l="l" t="t" r="r" b="b"/>
              <a:pathLst>
                <a:path w="1509452" h="660400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3049583" y="5929081"/>
            <a:ext cx="4137720" cy="1810294"/>
            <a:chOff x="0" y="0"/>
            <a:chExt cx="1509452" cy="6604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09452" cy="660400"/>
            </a:xfrm>
            <a:custGeom>
              <a:avLst/>
              <a:gdLst/>
              <a:ahLst/>
              <a:cxnLst/>
              <a:rect l="l" t="t" r="r" b="b"/>
              <a:pathLst>
                <a:path w="1509452" h="660400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223105" y="96457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2"/>
                </a:lnTo>
                <a:lnTo>
                  <a:pt x="0" y="200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AutoShape 32"/>
          <p:cNvSpPr/>
          <p:nvPr/>
        </p:nvSpPr>
        <p:spPr>
          <a:xfrm>
            <a:off x="4360825" y="8929273"/>
            <a:ext cx="1086120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3" name="TextBox 33"/>
          <p:cNvSpPr txBox="1"/>
          <p:nvPr/>
        </p:nvSpPr>
        <p:spPr>
          <a:xfrm>
            <a:off x="1481391" y="6326499"/>
            <a:ext cx="3930214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Võ Mai Khả Vi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153336" y="6326499"/>
            <a:ext cx="3930214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Trần Huy Dương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446889" y="6326499"/>
            <a:ext cx="3930214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Nguyễn Thị Tú Anh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7231243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00059" y="701299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AutoShape 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Freeform 7"/>
          <p:cNvSpPr/>
          <p:nvPr/>
        </p:nvSpPr>
        <p:spPr>
          <a:xfrm>
            <a:off x="2977596" y="1986227"/>
            <a:ext cx="12290956" cy="8178950"/>
          </a:xfrm>
          <a:custGeom>
            <a:avLst/>
            <a:gdLst/>
            <a:ahLst/>
            <a:cxnLst/>
            <a:rect l="l" t="t" r="r" b="b"/>
            <a:pathLst>
              <a:path w="12290956" h="8178950">
                <a:moveTo>
                  <a:pt x="0" y="0"/>
                </a:moveTo>
                <a:lnTo>
                  <a:pt x="12290956" y="0"/>
                </a:lnTo>
                <a:lnTo>
                  <a:pt x="12290956" y="8178950"/>
                </a:lnTo>
                <a:lnTo>
                  <a:pt x="0" y="8178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86333" y="1171575"/>
            <a:ext cx="10673482" cy="86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6625" spc="-390">
                <a:solidFill>
                  <a:srgbClr val="263F6B"/>
                </a:solidFill>
                <a:latin typeface="Montserrat Ultra-Bold Italics"/>
              </a:rPr>
              <a:t>DIVISION OF TASKS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309939" y="1028700"/>
            <a:ext cx="4626722" cy="1991180"/>
            <a:chOff x="0" y="0"/>
            <a:chExt cx="1687841" cy="7263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726388"/>
            </a:xfrm>
            <a:custGeom>
              <a:avLst/>
              <a:gdLst/>
              <a:ahLst/>
              <a:cxnLst/>
              <a:rect l="l" t="t" r="r" b="b"/>
              <a:pathLst>
                <a:path w="1687841" h="726388">
                  <a:moveTo>
                    <a:pt x="1563381" y="726388"/>
                  </a:moveTo>
                  <a:lnTo>
                    <a:pt x="124460" y="726388"/>
                  </a:lnTo>
                  <a:cubicBezTo>
                    <a:pt x="55880" y="726388"/>
                    <a:pt x="0" y="670508"/>
                    <a:pt x="0" y="6019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601928"/>
                  </a:lnTo>
                  <a:cubicBezTo>
                    <a:pt x="1687841" y="670508"/>
                    <a:pt x="1631961" y="726388"/>
                    <a:pt x="1563381" y="7263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32578" y="7086233"/>
            <a:ext cx="5139234" cy="2835317"/>
            <a:chOff x="0" y="0"/>
            <a:chExt cx="1874806" cy="10343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4807" cy="1034331"/>
            </a:xfrm>
            <a:custGeom>
              <a:avLst/>
              <a:gdLst/>
              <a:ahLst/>
              <a:cxnLst/>
              <a:rect l="l" t="t" r="r" b="b"/>
              <a:pathLst>
                <a:path w="1874807" h="1034331">
                  <a:moveTo>
                    <a:pt x="1750346" y="1034331"/>
                  </a:moveTo>
                  <a:lnTo>
                    <a:pt x="124460" y="1034331"/>
                  </a:lnTo>
                  <a:cubicBezTo>
                    <a:pt x="55880" y="1034331"/>
                    <a:pt x="0" y="978451"/>
                    <a:pt x="0" y="9098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50347" y="0"/>
                  </a:lnTo>
                  <a:cubicBezTo>
                    <a:pt x="1818927" y="0"/>
                    <a:pt x="1874807" y="55880"/>
                    <a:pt x="1874807" y="124460"/>
                  </a:cubicBezTo>
                  <a:lnTo>
                    <a:pt x="1874807" y="909871"/>
                  </a:lnTo>
                  <a:cubicBezTo>
                    <a:pt x="1874807" y="978451"/>
                    <a:pt x="1818927" y="1034331"/>
                    <a:pt x="1750347" y="10343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017747" y="842491"/>
            <a:ext cx="8134549" cy="8134549"/>
          </a:xfrm>
          <a:custGeom>
            <a:avLst/>
            <a:gdLst/>
            <a:ahLst/>
            <a:cxnLst/>
            <a:rect l="l" t="t" r="r" b="b"/>
            <a:pathLst>
              <a:path w="8134549" h="8134549">
                <a:moveTo>
                  <a:pt x="0" y="0"/>
                </a:moveTo>
                <a:lnTo>
                  <a:pt x="8134550" y="0"/>
                </a:lnTo>
                <a:lnTo>
                  <a:pt x="8134550" y="8134549"/>
                </a:lnTo>
                <a:lnTo>
                  <a:pt x="0" y="8134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07239">
            <a:off x="10339641" y="77968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707239" flipH="1" flipV="1">
            <a:off x="5114606" y="1631934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08094" y="2276848"/>
            <a:ext cx="7553855" cy="460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9"/>
              </a:lnSpc>
            </a:pPr>
            <a:r>
              <a:rPr lang="en-US" sz="8058" spc="-475">
                <a:solidFill>
                  <a:srgbClr val="FFFFFF"/>
                </a:solidFill>
                <a:latin typeface="Montserrat Ultra-Bold Italics"/>
              </a:rPr>
              <a:t>PROJECT GOALS AND SIGNIFICANCE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939" y="1244972"/>
            <a:ext cx="4277202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Efficient Information Management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Real-time Accessibility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32578" y="7092950"/>
            <a:ext cx="4626722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Able to respond quickly in emergency situations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Provides key information to optimize blood management processes.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0807" y="375023"/>
            <a:ext cx="3499197" cy="46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Project Goals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2297" y="5938872"/>
            <a:ext cx="3824986" cy="94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Project Significance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9592868" y="239645"/>
            <a:ext cx="14165479" cy="1416547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369161" y="3395294"/>
            <a:ext cx="9641818" cy="9641780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77080" y="1390307"/>
            <a:ext cx="12877235" cy="178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59"/>
              </a:lnSpc>
            </a:pPr>
            <a:r>
              <a:rPr lang="en-US" sz="6999" spc="-412">
                <a:solidFill>
                  <a:srgbClr val="263F6B"/>
                </a:solidFill>
                <a:latin typeface="Montserrat Ultra-Bold Italics"/>
              </a:rPr>
              <a:t>RESEARCH AND PROJECT REQUIREMENTS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318" y="3071787"/>
            <a:ext cx="7691318" cy="682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3200" spc="64">
                <a:solidFill>
                  <a:srgbClr val="212423"/>
                </a:solidFill>
                <a:latin typeface="Montserrat"/>
              </a:rPr>
              <a:t>Use the following structure types:</a:t>
            </a:r>
          </a:p>
          <a:p>
            <a:pPr marL="647700" lvl="1" indent="-323850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LinkedList</a:t>
            </a:r>
          </a:p>
          <a:p>
            <a:pPr marL="647700" lvl="1" indent="-323850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Stack</a:t>
            </a:r>
          </a:p>
          <a:p>
            <a:pPr marL="647700" lvl="1" indent="-323850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Queue – Deque – PriorityQueue</a:t>
            </a:r>
          </a:p>
          <a:p>
            <a:pPr marL="647700" lvl="1" indent="-323850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Tree – Binary Tree – Balanced Search Tree - AVL Tree</a:t>
            </a:r>
          </a:p>
          <a:p>
            <a:pPr marL="647700" lvl="1" indent="-323850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Heap</a:t>
            </a:r>
          </a:p>
          <a:p>
            <a:pPr marL="647700" lvl="1" indent="-323850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Graph</a:t>
            </a:r>
          </a:p>
        </p:txBody>
      </p:sp>
      <p:sp>
        <p:nvSpPr>
          <p:cNvPr id="9" name="Freeform 9"/>
          <p:cNvSpPr/>
          <p:nvPr/>
        </p:nvSpPr>
        <p:spPr>
          <a:xfrm>
            <a:off x="15476242" y="885242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8318" y="73368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9" y="0"/>
                </a:lnTo>
                <a:lnTo>
                  <a:pt x="1783059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596485" y="455123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129685" y="9240183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6158315" y="-1046817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-1295840" y="-84307"/>
            <a:ext cx="7820709" cy="1309890"/>
            <a:chOff x="0" y="0"/>
            <a:chExt cx="3942924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42924" cy="660400"/>
            </a:xfrm>
            <a:custGeom>
              <a:avLst/>
              <a:gdLst/>
              <a:ahLst/>
              <a:cxnLst/>
              <a:rect l="l" t="t" r="r" b="b"/>
              <a:pathLst>
                <a:path w="3942924" h="660400">
                  <a:moveTo>
                    <a:pt x="381846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8464" y="0"/>
                  </a:lnTo>
                  <a:cubicBezTo>
                    <a:pt x="3887044" y="0"/>
                    <a:pt x="3942924" y="55880"/>
                    <a:pt x="3942924" y="124460"/>
                  </a:cubicBezTo>
                  <a:lnTo>
                    <a:pt x="3942924" y="535940"/>
                  </a:lnTo>
                  <a:cubicBezTo>
                    <a:pt x="3942924" y="604520"/>
                    <a:pt x="3887044" y="660400"/>
                    <a:pt x="3818464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10145214" y="1897384"/>
            <a:ext cx="319604" cy="285896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8" name="AutoShape 8"/>
          <p:cNvSpPr/>
          <p:nvPr/>
        </p:nvSpPr>
        <p:spPr>
          <a:xfrm>
            <a:off x="10145214" y="3399772"/>
            <a:ext cx="319604" cy="285896"/>
          </a:xfrm>
          <a:prstGeom prst="rect">
            <a:avLst/>
          </a:prstGeom>
          <a:solidFill>
            <a:srgbClr val="545454"/>
          </a:solidFill>
        </p:spPr>
      </p:sp>
      <p:grpSp>
        <p:nvGrpSpPr>
          <p:cNvPr id="9" name="Group 9"/>
          <p:cNvGrpSpPr/>
          <p:nvPr/>
        </p:nvGrpSpPr>
        <p:grpSpPr>
          <a:xfrm>
            <a:off x="516819" y="3389388"/>
            <a:ext cx="9392310" cy="4839245"/>
            <a:chOff x="0" y="0"/>
            <a:chExt cx="12523080" cy="645232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t="1459" b="1459"/>
            <a:stretch>
              <a:fillRect/>
            </a:stretch>
          </p:blipFill>
          <p:spPr>
            <a:xfrm>
              <a:off x="0" y="0"/>
              <a:ext cx="12523080" cy="6452327"/>
            </a:xfrm>
            <a:prstGeom prst="rect">
              <a:avLst/>
            </a:prstGeom>
          </p:spPr>
        </p:pic>
      </p:grpSp>
      <p:sp>
        <p:nvSpPr>
          <p:cNvPr id="11" name="AutoShape 11"/>
          <p:cNvSpPr/>
          <p:nvPr/>
        </p:nvSpPr>
        <p:spPr>
          <a:xfrm>
            <a:off x="10145214" y="7786918"/>
            <a:ext cx="319604" cy="285896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2" name="TextBox 12"/>
          <p:cNvSpPr txBox="1"/>
          <p:nvPr/>
        </p:nvSpPr>
        <p:spPr>
          <a:xfrm>
            <a:off x="7012342" y="301658"/>
            <a:ext cx="10565838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89"/>
              </a:lnSpc>
            </a:pPr>
            <a:r>
              <a:rPr lang="en-US" sz="6075" spc="-358">
                <a:solidFill>
                  <a:srgbClr val="545454"/>
                </a:solidFill>
                <a:latin typeface="Montserrat Bold Italics"/>
              </a:rPr>
              <a:t>FUNCTIONS OF PROGRAM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131568" y="1737120"/>
            <a:ext cx="6402042" cy="597535"/>
            <a:chOff x="0" y="0"/>
            <a:chExt cx="8536056" cy="79671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45499" y="133350"/>
              <a:ext cx="7190557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Insert donor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131568" y="3239508"/>
            <a:ext cx="6402042" cy="597535"/>
            <a:chOff x="0" y="0"/>
            <a:chExt cx="8536056" cy="79671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45499" y="133350"/>
              <a:ext cx="7190557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Search appointment time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131568" y="4741896"/>
            <a:ext cx="6402042" cy="597535"/>
            <a:chOff x="0" y="0"/>
            <a:chExt cx="8536056" cy="79671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03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45499" y="133350"/>
              <a:ext cx="7190557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Insert urgent donor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131568" y="6244284"/>
            <a:ext cx="6402042" cy="597535"/>
            <a:chOff x="0" y="0"/>
            <a:chExt cx="8536056" cy="79671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04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45499" y="133350"/>
              <a:ext cx="7190557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Search phone number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131568" y="9045553"/>
            <a:ext cx="6402042" cy="597535"/>
            <a:chOff x="0" y="0"/>
            <a:chExt cx="8536056" cy="796713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06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45499" y="133350"/>
              <a:ext cx="7190557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Remove donor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131568" y="7631098"/>
            <a:ext cx="6402042" cy="597535"/>
            <a:chOff x="0" y="0"/>
            <a:chExt cx="8536056" cy="796713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38100"/>
              <a:ext cx="1027877" cy="834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45499" y="133350"/>
              <a:ext cx="7190557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Filter blood type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10145214" y="4904868"/>
            <a:ext cx="319604" cy="285896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32" name="AutoShape 32"/>
          <p:cNvSpPr/>
          <p:nvPr/>
        </p:nvSpPr>
        <p:spPr>
          <a:xfrm>
            <a:off x="10145214" y="6409964"/>
            <a:ext cx="319604" cy="285896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33" name="AutoShape 33"/>
          <p:cNvSpPr/>
          <p:nvPr/>
        </p:nvSpPr>
        <p:spPr>
          <a:xfrm>
            <a:off x="10145214" y="9201372"/>
            <a:ext cx="319604" cy="285896"/>
          </a:xfrm>
          <a:prstGeom prst="rect">
            <a:avLst/>
          </a:prstGeom>
          <a:solidFill>
            <a:srgbClr val="545454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B511B329-79DC-1CC7-D88E-25B0632FD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42ACCD30-75BB-9003-6F61-5D28F0EFC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7509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162</Words>
  <Application>Microsoft Office PowerPoint</Application>
  <PresentationFormat>Tùy chỉnh</PresentationFormat>
  <Paragraphs>51</Paragraphs>
  <Slides>11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21" baseType="lpstr">
      <vt:lpstr>Montserrat Bold Italics</vt:lpstr>
      <vt:lpstr>Montserrat</vt:lpstr>
      <vt:lpstr>Arial</vt:lpstr>
      <vt:lpstr>Montserrat Italics</vt:lpstr>
      <vt:lpstr>Montserrat Bold</vt:lpstr>
      <vt:lpstr>Montserrat Ultra-Bold</vt:lpstr>
      <vt:lpstr>Montserrat Ultra-Bold Italics</vt:lpstr>
      <vt:lpstr>Times New Roman</vt:lpstr>
      <vt:lpstr>Calibri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cp:lastModifiedBy>bv baoviet</cp:lastModifiedBy>
  <cp:revision>2</cp:revision>
  <dcterms:created xsi:type="dcterms:W3CDTF">2006-08-16T00:00:00Z</dcterms:created>
  <dcterms:modified xsi:type="dcterms:W3CDTF">2024-03-01T13:39:59Z</dcterms:modified>
  <dc:identifier>DAF-FyfErWY</dc:identifier>
</cp:coreProperties>
</file>